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182" y="-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43732" y="1098765"/>
            <a:ext cx="3571240" cy="544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3816" y="2633459"/>
            <a:ext cx="9279890" cy="400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965435" y="6749118"/>
            <a:ext cx="165100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dirty="0"/>
              <a:t>Гранд</a:t>
            </a:r>
            <a:r>
              <a:rPr spc="-35" dirty="0"/>
              <a:t> </a:t>
            </a:r>
            <a:r>
              <a:rPr dirty="0"/>
              <a:t>Отель</a:t>
            </a:r>
            <a:r>
              <a:rPr spc="-35" dirty="0"/>
              <a:t> </a:t>
            </a:r>
            <a:r>
              <a:rPr dirty="0"/>
              <a:t>«ЖЕМЧУЖИНА</a:t>
            </a:r>
            <a:r>
              <a:rPr b="0" dirty="0">
                <a:latin typeface="Calibri"/>
                <a:cs typeface="Calibri"/>
              </a:rPr>
              <a:t>»</a:t>
            </a:r>
            <a:r>
              <a:rPr b="0" spc="-20" dirty="0">
                <a:latin typeface="Calibri"/>
                <a:cs typeface="Calibri"/>
              </a:rPr>
              <a:t> </a:t>
            </a:r>
            <a:r>
              <a:rPr b="0" spc="-25" dirty="0">
                <a:latin typeface="Calibri"/>
                <a:cs typeface="Calibri"/>
              </a:rPr>
              <a:t>4*</a:t>
            </a:r>
          </a:p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200" b="0" dirty="0">
                <a:latin typeface="Calibri"/>
                <a:cs typeface="Calibri"/>
              </a:rPr>
              <a:t>(г.</a:t>
            </a:r>
            <a:r>
              <a:rPr sz="1200" b="0" spc="-5" dirty="0">
                <a:latin typeface="Calibri"/>
                <a:cs typeface="Calibri"/>
              </a:rPr>
              <a:t> </a:t>
            </a:r>
            <a:r>
              <a:rPr sz="1200" b="0" dirty="0">
                <a:latin typeface="Calibri"/>
                <a:cs typeface="Calibri"/>
              </a:rPr>
              <a:t>Сочи,</a:t>
            </a:r>
            <a:r>
              <a:rPr sz="1200" b="0" spc="5" dirty="0">
                <a:latin typeface="Calibri"/>
                <a:cs typeface="Calibri"/>
              </a:rPr>
              <a:t> </a:t>
            </a:r>
            <a:r>
              <a:rPr sz="1200" b="0" dirty="0">
                <a:latin typeface="Calibri"/>
                <a:cs typeface="Calibri"/>
              </a:rPr>
              <a:t>ул. </a:t>
            </a:r>
            <a:r>
              <a:rPr sz="1200" b="0" spc="-10" dirty="0">
                <a:latin typeface="Calibri"/>
                <a:cs typeface="Calibri"/>
              </a:rPr>
              <a:t>Черноморская,</a:t>
            </a:r>
            <a:r>
              <a:rPr sz="1200" b="0" spc="5" dirty="0">
                <a:latin typeface="Calibri"/>
                <a:cs typeface="Calibri"/>
              </a:rPr>
              <a:t> </a:t>
            </a:r>
            <a:r>
              <a:rPr sz="1200" b="0" dirty="0">
                <a:latin typeface="Calibri"/>
                <a:cs typeface="Calibri"/>
              </a:rPr>
              <a:t>д.</a:t>
            </a:r>
            <a:r>
              <a:rPr sz="1200" b="0" spc="-5" dirty="0">
                <a:latin typeface="Calibri"/>
                <a:cs typeface="Calibri"/>
              </a:rPr>
              <a:t> </a:t>
            </a:r>
            <a:r>
              <a:rPr sz="1200" b="0" spc="-25" dirty="0">
                <a:latin typeface="Calibri"/>
                <a:cs typeface="Calibri"/>
              </a:rPr>
              <a:t>3)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26384" y="1924304"/>
            <a:ext cx="425513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33CC"/>
                </a:solidFill>
                <a:latin typeface="Calibri"/>
                <a:cs typeface="Calibri"/>
              </a:rPr>
              <a:t>РАЗМЕЩЕНИЕ</a:t>
            </a:r>
            <a:r>
              <a:rPr sz="2000" b="1" spc="-3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33CC"/>
                </a:solidFill>
                <a:latin typeface="Calibri"/>
                <a:cs typeface="Calibri"/>
              </a:rPr>
              <a:t>С</a:t>
            </a:r>
            <a:r>
              <a:rPr sz="2000" b="1" spc="-3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33CC"/>
                </a:solidFill>
                <a:latin typeface="Calibri"/>
                <a:cs typeface="Calibri"/>
              </a:rPr>
              <a:t>ЗАВТРАКОМ</a:t>
            </a:r>
            <a:r>
              <a:rPr sz="2000" b="1" spc="-2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33CC"/>
                </a:solidFill>
                <a:latin typeface="Calibri"/>
                <a:cs typeface="Calibri"/>
              </a:rPr>
              <a:t>на</a:t>
            </a:r>
            <a:r>
              <a:rPr sz="2000" b="1" spc="-3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33CC"/>
                </a:solidFill>
                <a:latin typeface="Calibri"/>
                <a:cs typeface="Calibri"/>
              </a:rPr>
              <a:t>2024</a:t>
            </a:r>
            <a:r>
              <a:rPr sz="2000" b="1" spc="-2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2000" b="1" spc="-50" dirty="0">
                <a:solidFill>
                  <a:srgbClr val="0033CC"/>
                </a:solidFill>
                <a:latin typeface="Calibri"/>
                <a:cs typeface="Calibri"/>
              </a:rPr>
              <a:t>г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44004" y="2427223"/>
            <a:ext cx="29502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Стоимость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указана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рублях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за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номер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сутки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380988" y="3110484"/>
            <a:ext cx="746760" cy="186055"/>
          </a:xfrm>
          <a:custGeom>
            <a:avLst/>
            <a:gdLst/>
            <a:ahLst/>
            <a:cxnLst/>
            <a:rect l="l" t="t" r="r" b="b"/>
            <a:pathLst>
              <a:path w="746759" h="186054">
                <a:moveTo>
                  <a:pt x="746760" y="0"/>
                </a:moveTo>
                <a:lnTo>
                  <a:pt x="0" y="0"/>
                </a:lnTo>
                <a:lnTo>
                  <a:pt x="0" y="185927"/>
                </a:lnTo>
                <a:lnTo>
                  <a:pt x="746760" y="185927"/>
                </a:lnTo>
                <a:lnTo>
                  <a:pt x="746760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884024"/>
              </p:ext>
            </p:extLst>
          </p:nvPr>
        </p:nvGraphicFramePr>
        <p:xfrm>
          <a:off x="851916" y="2633459"/>
          <a:ext cx="9196067" cy="4004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3490"/>
                <a:gridCol w="1350010"/>
                <a:gridCol w="1348739"/>
                <a:gridCol w="1350010"/>
                <a:gridCol w="1350009"/>
                <a:gridCol w="1273809"/>
              </a:tblGrid>
              <a:tr h="37782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57086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КАТЕГОРИЯ</a:t>
                      </a:r>
                      <a:r>
                        <a:rPr sz="1200" b="1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НОМЕРА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НИЗКИЙ</a:t>
                      </a:r>
                      <a:r>
                        <a:rPr sz="1200" b="1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СЕЗОН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8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200" b="1" spc="-10" dirty="0">
                          <a:solidFill>
                            <a:srgbClr val="0033CC"/>
                          </a:solidFill>
                          <a:latin typeface="Calibri"/>
                          <a:cs typeface="Calibri"/>
                        </a:rPr>
                        <a:t>КАНИКУЛЫ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8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НИЗКИЙ</a:t>
                      </a:r>
                      <a:r>
                        <a:rPr sz="1200" b="1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СЕЗОН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8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ВЫСОКИЙ</a:t>
                      </a:r>
                      <a:r>
                        <a:rPr sz="1200" b="1" spc="2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СЕЗОН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8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ПИКОВЫЙ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СЕЗОН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78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01625">
                        <a:lnSpc>
                          <a:spcPts val="1405"/>
                        </a:lnSpc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01.04-27.04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0162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01.10-27.12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28.04-12.05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8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13.05-31.05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88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01.06-30.06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8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01.07-30.09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8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2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b="1" i="1" dirty="0">
                          <a:latin typeface="Calibri"/>
                          <a:cs typeface="Calibri"/>
                        </a:rPr>
                        <a:t>SGL</a:t>
                      </a:r>
                      <a:r>
                        <a:rPr sz="1200" b="1" i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i="1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200" b="1" i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i="1" spc="-25" dirty="0">
                          <a:latin typeface="Calibri"/>
                          <a:cs typeface="Calibri"/>
                        </a:rPr>
                        <a:t>DBL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b="1" i="1" dirty="0">
                          <a:latin typeface="Calibri"/>
                          <a:cs typeface="Calibri"/>
                        </a:rPr>
                        <a:t>SGL</a:t>
                      </a:r>
                      <a:r>
                        <a:rPr sz="1200" b="1" i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i="1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200" b="1" i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i="1" spc="-25" dirty="0">
                          <a:latin typeface="Calibri"/>
                          <a:cs typeface="Calibri"/>
                        </a:rPr>
                        <a:t>DBL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b="1" i="1" dirty="0">
                          <a:latin typeface="Calibri"/>
                          <a:cs typeface="Calibri"/>
                        </a:rPr>
                        <a:t>SGL</a:t>
                      </a:r>
                      <a:r>
                        <a:rPr sz="1200" b="1" i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i="1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200" b="1" i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i="1" spc="-25" dirty="0">
                          <a:latin typeface="Calibri"/>
                          <a:cs typeface="Calibri"/>
                        </a:rPr>
                        <a:t>DBL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b="1" i="1" dirty="0">
                          <a:latin typeface="Calibri"/>
                          <a:cs typeface="Calibri"/>
                        </a:rPr>
                        <a:t>SGL</a:t>
                      </a:r>
                      <a:r>
                        <a:rPr sz="1200" b="1" i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i="1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200" b="1" i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i="1" spc="-25" dirty="0">
                          <a:latin typeface="Calibri"/>
                          <a:cs typeface="Calibri"/>
                        </a:rPr>
                        <a:t>DBL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b="1" i="1" dirty="0">
                          <a:latin typeface="Calibri"/>
                          <a:cs typeface="Calibri"/>
                        </a:rPr>
                        <a:t>SGL</a:t>
                      </a:r>
                      <a:r>
                        <a:rPr sz="1200" b="1" i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i="1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200" b="1" i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i="1" spc="-25" dirty="0">
                          <a:latin typeface="Calibri"/>
                          <a:cs typeface="Calibri"/>
                        </a:rPr>
                        <a:t>DBL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909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Стандарт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(максимум</a:t>
                      </a:r>
                      <a:r>
                        <a:rPr sz="1200" b="1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r>
                        <a:rPr sz="12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человека)*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8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7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900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12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000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13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200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900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13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500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14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700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16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000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17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200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Стандарт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Бизнес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(максимум</a:t>
                      </a:r>
                      <a:r>
                        <a:rPr sz="1200" b="1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человека)*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900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13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000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14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200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900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11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14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500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15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700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17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000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18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200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Стандарт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Премиум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(максимум</a:t>
                      </a:r>
                      <a:r>
                        <a:rPr sz="1200" b="1" spc="-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человека)*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900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11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14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000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15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200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900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12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15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500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16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700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18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000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19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200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909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Делюкс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Комфорт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8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14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900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16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19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000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20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200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15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900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17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22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500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23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700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23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500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24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700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Люкс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Студио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8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15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900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17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20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000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21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200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16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900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18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24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000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25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200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25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000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26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200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Люкс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Премиум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8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16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900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18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21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000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22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200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17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900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19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25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000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26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200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26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000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27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200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Люкс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Романтик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82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17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900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19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23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000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24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200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18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900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20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26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000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27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200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27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000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28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200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909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Люкс</a:t>
                      </a:r>
                      <a:r>
                        <a:rPr sz="1200" b="1" spc="2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Морской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95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41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18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900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20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1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24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000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25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200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41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19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900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21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41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27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500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28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700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41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28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500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29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700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10"/>
              </a:lnSpc>
            </a:pPr>
            <a:fld id="{81D60167-4931-47E6-BA6A-407CBD079E47}" type="slidenum">
              <a:rPr spc="-50" dirty="0"/>
              <a:t>1</a:t>
            </a:fld>
            <a:endParaRPr spc="-5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10"/>
              </a:lnSpc>
            </a:pPr>
            <a:fld id="{81D60167-4931-47E6-BA6A-407CBD079E47}" type="slidenum">
              <a:rPr spc="-50" dirty="0"/>
              <a:t>2</a:t>
            </a:fld>
            <a:endParaRPr spc="-50" dirty="0"/>
          </a:p>
        </p:txBody>
      </p:sp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51916" y="431292"/>
          <a:ext cx="9196067" cy="1802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3490"/>
                <a:gridCol w="1350010"/>
                <a:gridCol w="1348739"/>
                <a:gridCol w="1350010"/>
                <a:gridCol w="1350009"/>
                <a:gridCol w="1273809"/>
              </a:tblGrid>
              <a:tr h="37909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Бизнес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Люкс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95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41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20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900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22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1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25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000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26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200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41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22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900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24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41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31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900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33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41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32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900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34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67945">
                        <a:lnSpc>
                          <a:spcPts val="1405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Апартаменты</a:t>
                      </a:r>
                      <a:r>
                        <a:rPr sz="1200" b="1" spc="2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(1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чел /</a:t>
                      </a:r>
                      <a:r>
                        <a:rPr sz="12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до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4-</a:t>
                      </a:r>
                      <a:r>
                        <a:rPr sz="1200" b="1" spc="-50" dirty="0">
                          <a:latin typeface="Calibri"/>
                          <a:cs typeface="Calibri"/>
                        </a:rPr>
                        <a:t>х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чел.)**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64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900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66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83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800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85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000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64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900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66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86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900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88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91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400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92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600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250"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СТОИМОСТЬ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ДОПОЛНИТЕЛЬНОГО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РАЗМЕЩЕНИЯ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2250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Дети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3,99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лет</a:t>
                      </a:r>
                      <a:r>
                        <a:rPr sz="12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без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доп.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места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Бесплатно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Бесплатно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Бесплатно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Бесплатно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Бесплатно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345"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Доп.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место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детей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4-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9,99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лет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79095">
                <a:tc>
                  <a:txBody>
                    <a:bodyPr/>
                    <a:lstStyle/>
                    <a:p>
                      <a:pPr marL="67945" marR="31115">
                        <a:lnSpc>
                          <a:spcPts val="146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Доп.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место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для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взрослого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ребенка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лет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95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95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95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95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95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814832" y="2375408"/>
            <a:ext cx="9041130" cy="436435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61594">
              <a:lnSpc>
                <a:spcPct val="101699"/>
              </a:lnSpc>
              <a:spcBef>
                <a:spcPts val="75"/>
              </a:spcBef>
            </a:pPr>
            <a:r>
              <a:rPr sz="1200" spc="-10" dirty="0">
                <a:latin typeface="Calibri"/>
                <a:cs typeface="Calibri"/>
              </a:rPr>
              <a:t>**Стоимость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номера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включает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размещение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до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4-</a:t>
            </a:r>
            <a:r>
              <a:rPr sz="1200" dirty="0">
                <a:latin typeface="Calibri"/>
                <a:cs typeface="Calibri"/>
              </a:rPr>
              <a:t>х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гостей.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Стоимость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проживания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гостей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на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дополнительном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месте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(при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условии,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что</a:t>
            </a:r>
            <a:r>
              <a:rPr sz="1200" spc="-25" dirty="0">
                <a:latin typeface="Calibri"/>
                <a:cs typeface="Calibri"/>
              </a:rPr>
              <a:t> все </a:t>
            </a:r>
            <a:r>
              <a:rPr sz="1200" dirty="0">
                <a:latin typeface="Calibri"/>
                <a:cs typeface="Calibri"/>
              </a:rPr>
              <a:t>основные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места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заняты):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от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4-</a:t>
            </a:r>
            <a:r>
              <a:rPr sz="1200" dirty="0">
                <a:latin typeface="Calibri"/>
                <a:cs typeface="Calibri"/>
              </a:rPr>
              <a:t>х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лет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и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выше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-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4100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рублей/ночь</a:t>
            </a:r>
            <a:endParaRPr sz="1200">
              <a:latin typeface="Calibri"/>
              <a:cs typeface="Calibri"/>
            </a:endParaRPr>
          </a:p>
          <a:p>
            <a:pPr marL="12700" marR="19050">
              <a:lnSpc>
                <a:spcPct val="101499"/>
              </a:lnSpc>
              <a:spcBef>
                <a:spcPts val="1335"/>
              </a:spcBef>
            </a:pPr>
            <a:r>
              <a:rPr sz="1400" b="1" spc="-10" dirty="0">
                <a:solidFill>
                  <a:srgbClr val="FF0000"/>
                </a:solidFill>
                <a:latin typeface="Calibri"/>
                <a:cs typeface="Calibri"/>
              </a:rPr>
              <a:t>*МАКСИМАЛЬНОЕ</a:t>
            </a:r>
            <a:r>
              <a:rPr sz="1400" b="1" spc="-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РАЗМЕЩЕНИЕ</a:t>
            </a:r>
            <a:r>
              <a:rPr sz="14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В</a:t>
            </a:r>
            <a:r>
              <a:rPr sz="14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Calibri"/>
                <a:cs typeface="Calibri"/>
              </a:rPr>
              <a:t>НОМЕРАХ</a:t>
            </a:r>
            <a:r>
              <a:rPr sz="140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КАТЕГОРИЙ</a:t>
            </a:r>
            <a:r>
              <a:rPr sz="1400" b="1" spc="-4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СТАНДАРТ,</a:t>
            </a:r>
            <a:r>
              <a:rPr sz="14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СТАНДАРТ</a:t>
            </a:r>
            <a:r>
              <a:rPr sz="14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БИЗНЕС</a:t>
            </a:r>
            <a:r>
              <a:rPr sz="14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И</a:t>
            </a:r>
            <a:r>
              <a:rPr sz="14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СТАНДАРТ</a:t>
            </a:r>
            <a:r>
              <a:rPr sz="14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ПРЕМИУМ</a:t>
            </a:r>
            <a:r>
              <a:rPr sz="140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–</a:t>
            </a:r>
            <a:r>
              <a:rPr sz="14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50" dirty="0">
                <a:solidFill>
                  <a:srgbClr val="FF0000"/>
                </a:solidFill>
                <a:latin typeface="Calibri"/>
                <a:cs typeface="Calibri"/>
              </a:rPr>
              <a:t>3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(ТРИ)</a:t>
            </a:r>
            <a:r>
              <a:rPr sz="140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ЧЕЛОВЕКА,</a:t>
            </a:r>
            <a:r>
              <a:rPr sz="14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ВКЛЮЧАЯ</a:t>
            </a:r>
            <a:r>
              <a:rPr sz="14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ДЕТЕЙ</a:t>
            </a:r>
            <a:r>
              <a:rPr sz="14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БЕЗ</a:t>
            </a:r>
            <a:r>
              <a:rPr sz="1400" b="1" spc="-5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Calibri"/>
                <a:cs typeface="Calibri"/>
              </a:rPr>
              <a:t>ДОПОЛНИТЕЛЬНОГО</a:t>
            </a:r>
            <a:r>
              <a:rPr sz="14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Calibri"/>
                <a:cs typeface="Calibri"/>
              </a:rPr>
              <a:t>МЕСТА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Calibri"/>
              <a:cs typeface="Calibri"/>
            </a:endParaRPr>
          </a:p>
          <a:p>
            <a:pPr marL="12700" marR="5080">
              <a:lnSpc>
                <a:spcPct val="101499"/>
              </a:lnSpc>
            </a:pP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МАКСИМАЛЬНОЕ</a:t>
            </a:r>
            <a:r>
              <a:rPr sz="14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Calibri"/>
                <a:cs typeface="Calibri"/>
              </a:rPr>
              <a:t>РАЗМЕЩЕНИЕ</a:t>
            </a:r>
            <a:r>
              <a:rPr sz="14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В</a:t>
            </a:r>
            <a:r>
              <a:rPr sz="14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ЛЮКСАХ:</a:t>
            </a:r>
            <a:r>
              <a:rPr sz="14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2</a:t>
            </a:r>
            <a:r>
              <a:rPr sz="14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ВЗР</a:t>
            </a:r>
            <a:r>
              <a:rPr sz="14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НА</a:t>
            </a:r>
            <a:r>
              <a:rPr sz="14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ОСНОВНЫХ</a:t>
            </a:r>
            <a:r>
              <a:rPr sz="14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МЕСТАХ</a:t>
            </a:r>
            <a:r>
              <a:rPr sz="14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+</a:t>
            </a:r>
            <a:r>
              <a:rPr sz="14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2</a:t>
            </a:r>
            <a:r>
              <a:rPr sz="14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Calibri"/>
                <a:cs typeface="Calibri"/>
              </a:rPr>
              <a:t>ДОПОЛНИТЕЛЬНЫХ</a:t>
            </a:r>
            <a:r>
              <a:rPr sz="140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МЕСТА</a:t>
            </a:r>
            <a:r>
              <a:rPr sz="14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+</a:t>
            </a:r>
            <a:r>
              <a:rPr sz="14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Calibri"/>
                <a:cs typeface="Calibri"/>
              </a:rPr>
              <a:t>РЕБЕНОК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ДО</a:t>
            </a:r>
            <a:r>
              <a:rPr sz="140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3,99</a:t>
            </a:r>
            <a:r>
              <a:rPr sz="14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БЕЗ</a:t>
            </a:r>
            <a:r>
              <a:rPr sz="1400" b="1" spc="-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20" dirty="0">
                <a:solidFill>
                  <a:srgbClr val="FF0000"/>
                </a:solidFill>
                <a:latin typeface="Calibri"/>
                <a:cs typeface="Calibri"/>
              </a:rPr>
              <a:t>МЕСТА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0033CC"/>
                </a:solidFill>
                <a:latin typeface="Calibri"/>
                <a:cs typeface="Calibri"/>
              </a:rPr>
              <a:t>При</a:t>
            </a:r>
            <a:r>
              <a:rPr sz="1400" b="1" spc="-2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33CC"/>
                </a:solidFill>
                <a:latin typeface="Calibri"/>
                <a:cs typeface="Calibri"/>
              </a:rPr>
              <a:t>размещении</a:t>
            </a:r>
            <a:r>
              <a:rPr sz="1400" b="1" spc="-2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33CC"/>
                </a:solidFill>
                <a:latin typeface="Calibri"/>
                <a:cs typeface="Calibri"/>
              </a:rPr>
              <a:t>1</a:t>
            </a:r>
            <a:r>
              <a:rPr sz="1400" b="1" spc="-2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33CC"/>
                </a:solidFill>
                <a:latin typeface="Calibri"/>
                <a:cs typeface="Calibri"/>
              </a:rPr>
              <a:t>взрослый</a:t>
            </a:r>
            <a:r>
              <a:rPr sz="1400" b="1" spc="-2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33CC"/>
                </a:solidFill>
                <a:latin typeface="Calibri"/>
                <a:cs typeface="Calibri"/>
              </a:rPr>
              <a:t>+</a:t>
            </a:r>
            <a:r>
              <a:rPr sz="1400" b="1" spc="-2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33CC"/>
                </a:solidFill>
                <a:latin typeface="Calibri"/>
                <a:cs typeface="Calibri"/>
              </a:rPr>
              <a:t>1</a:t>
            </a:r>
            <a:r>
              <a:rPr sz="1400" b="1" spc="-2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33CC"/>
                </a:solidFill>
                <a:latin typeface="Calibri"/>
                <a:cs typeface="Calibri"/>
              </a:rPr>
              <a:t>ребенок</a:t>
            </a:r>
            <a:r>
              <a:rPr sz="1400" b="1" spc="-2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33CC"/>
                </a:solidFill>
                <a:latin typeface="Calibri"/>
                <a:cs typeface="Calibri"/>
              </a:rPr>
              <a:t>(до</a:t>
            </a:r>
            <a:r>
              <a:rPr sz="1400" b="1" spc="-2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33CC"/>
                </a:solidFill>
                <a:latin typeface="Calibri"/>
                <a:cs typeface="Calibri"/>
              </a:rPr>
              <a:t>3,</a:t>
            </a:r>
            <a:r>
              <a:rPr sz="1400" b="1" spc="-2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33CC"/>
                </a:solidFill>
                <a:latin typeface="Calibri"/>
                <a:cs typeface="Calibri"/>
              </a:rPr>
              <a:t>99</a:t>
            </a:r>
            <a:r>
              <a:rPr sz="1400" b="1" spc="-2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33CC"/>
                </a:solidFill>
                <a:latin typeface="Calibri"/>
                <a:cs typeface="Calibri"/>
              </a:rPr>
              <a:t>лет)</a:t>
            </a:r>
            <a:r>
              <a:rPr sz="1400" b="1" spc="-2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33CC"/>
                </a:solidFill>
                <a:latin typeface="Calibri"/>
                <a:cs typeface="Calibri"/>
              </a:rPr>
              <a:t>на</a:t>
            </a:r>
            <a:r>
              <a:rPr sz="1400" b="1" spc="-2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33CC"/>
                </a:solidFill>
                <a:latin typeface="Calibri"/>
                <a:cs typeface="Calibri"/>
              </a:rPr>
              <a:t>основном</a:t>
            </a:r>
            <a:r>
              <a:rPr sz="1400" b="1" spc="-3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33CC"/>
                </a:solidFill>
                <a:latin typeface="Calibri"/>
                <a:cs typeface="Calibri"/>
              </a:rPr>
              <a:t>месте</a:t>
            </a:r>
            <a:r>
              <a:rPr sz="1400" b="1" spc="-2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33CC"/>
                </a:solidFill>
                <a:latin typeface="Calibri"/>
                <a:cs typeface="Calibri"/>
              </a:rPr>
              <a:t>–</a:t>
            </a:r>
            <a:r>
              <a:rPr sz="1400" b="1" spc="-2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33CC"/>
                </a:solidFill>
                <a:latin typeface="Calibri"/>
                <a:cs typeface="Calibri"/>
              </a:rPr>
              <a:t>размещение</a:t>
            </a:r>
            <a:r>
              <a:rPr sz="1400" b="1" spc="-2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33CC"/>
                </a:solidFill>
                <a:latin typeface="Calibri"/>
                <a:cs typeface="Calibri"/>
              </a:rPr>
              <a:t>считается</a:t>
            </a:r>
            <a:r>
              <a:rPr sz="1400" b="1" spc="-25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33CC"/>
                </a:solidFill>
                <a:latin typeface="Calibri"/>
                <a:cs typeface="Calibri"/>
              </a:rPr>
              <a:t>как</a:t>
            </a:r>
            <a:r>
              <a:rPr sz="1400" b="1" spc="-20" dirty="0">
                <a:solidFill>
                  <a:srgbClr val="0033CC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0033CC"/>
                </a:solidFill>
                <a:latin typeface="Calibri"/>
                <a:cs typeface="Calibri"/>
              </a:rPr>
              <a:t>1-местное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75"/>
              </a:spcBef>
            </a:pPr>
            <a:r>
              <a:rPr sz="1200" dirty="0">
                <a:latin typeface="Calibri"/>
                <a:cs typeface="Calibri"/>
              </a:rPr>
              <a:t>Время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заезда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–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15:00.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Время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выезда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–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до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12:00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b="1" dirty="0">
                <a:latin typeface="Calibri"/>
                <a:cs typeface="Calibri"/>
              </a:rPr>
              <a:t>В</a:t>
            </a:r>
            <a:r>
              <a:rPr sz="1200" b="1" spc="-1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стоимость</a:t>
            </a:r>
            <a:r>
              <a:rPr sz="1200" b="1" spc="-20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проживания</a:t>
            </a:r>
            <a:r>
              <a:rPr sz="1200" b="1" spc="-10" dirty="0">
                <a:latin typeface="Calibri"/>
                <a:cs typeface="Calibri"/>
              </a:rPr>
              <a:t> входит:</a:t>
            </a:r>
            <a:endParaRPr sz="1200">
              <a:latin typeface="Calibri"/>
              <a:cs typeface="Calibri"/>
            </a:endParaRPr>
          </a:p>
          <a:p>
            <a:pPr marL="461645" indent="-220345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1645" algn="l"/>
              </a:tabLst>
            </a:pPr>
            <a:r>
              <a:rPr sz="1200" dirty="0">
                <a:latin typeface="Calibri"/>
                <a:cs typeface="Calibri"/>
              </a:rPr>
              <a:t>Завтрак </a:t>
            </a:r>
            <a:r>
              <a:rPr sz="1200" spc="-10" dirty="0">
                <a:latin typeface="Calibri"/>
                <a:cs typeface="Calibri"/>
              </a:rPr>
              <a:t>«шведский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стол»</a:t>
            </a:r>
            <a:endParaRPr sz="1200">
              <a:latin typeface="Calibri"/>
              <a:cs typeface="Calibri"/>
            </a:endParaRPr>
          </a:p>
          <a:p>
            <a:pPr marL="461645" indent="-220345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1645" algn="l"/>
              </a:tabLst>
            </a:pPr>
            <a:r>
              <a:rPr sz="1200" spc="-10" dirty="0">
                <a:latin typeface="Calibri"/>
                <a:cs typeface="Calibri"/>
              </a:rPr>
              <a:t>Пользование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пляжем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и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бассейном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период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их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работы</a:t>
            </a:r>
            <a:endParaRPr sz="1200">
              <a:latin typeface="Calibri"/>
              <a:cs typeface="Calibri"/>
            </a:endParaRPr>
          </a:p>
          <a:p>
            <a:pPr marL="461645" indent="-220345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1645" algn="l"/>
              </a:tabLst>
            </a:pPr>
            <a:r>
              <a:rPr sz="1200" dirty="0">
                <a:latin typeface="Calibri"/>
                <a:cs typeface="Calibri"/>
              </a:rPr>
              <a:t>Камера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хранения</a:t>
            </a:r>
            <a:endParaRPr sz="1200">
              <a:latin typeface="Calibri"/>
              <a:cs typeface="Calibri"/>
            </a:endParaRPr>
          </a:p>
          <a:p>
            <a:pPr marL="461645" indent="-220345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461645" algn="l"/>
              </a:tabLst>
            </a:pPr>
            <a:r>
              <a:rPr sz="1200" spc="-10" dirty="0">
                <a:latin typeface="Calibri"/>
                <a:cs typeface="Calibri"/>
              </a:rPr>
              <a:t>Индивидуальный</a:t>
            </a:r>
            <a:r>
              <a:rPr sz="1200" dirty="0">
                <a:latin typeface="Calibri"/>
                <a:cs typeface="Calibri"/>
              </a:rPr>
              <a:t> сейф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номерах</a:t>
            </a:r>
            <a:endParaRPr sz="1200">
              <a:latin typeface="Calibri"/>
              <a:cs typeface="Calibri"/>
            </a:endParaRPr>
          </a:p>
          <a:p>
            <a:pPr marL="461645" indent="-220345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1645" algn="l"/>
              </a:tabLst>
            </a:pPr>
            <a:r>
              <a:rPr sz="1200" dirty="0">
                <a:latin typeface="Calibri"/>
                <a:cs typeface="Calibri"/>
              </a:rPr>
              <a:t>Посещение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детского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центра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с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08:00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до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13:00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(при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наличии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справки)</a:t>
            </a:r>
            <a:endParaRPr sz="1200">
              <a:latin typeface="Calibri"/>
              <a:cs typeface="Calibri"/>
            </a:endParaRPr>
          </a:p>
          <a:p>
            <a:pPr marL="461645" indent="-220979">
              <a:lnSpc>
                <a:spcPct val="100000"/>
              </a:lnSpc>
              <a:spcBef>
                <a:spcPts val="95"/>
              </a:spcBef>
              <a:buFont typeface="Symbol"/>
              <a:buChar char=""/>
              <a:tabLst>
                <a:tab pos="461645" algn="l"/>
              </a:tabLst>
            </a:pPr>
            <a:r>
              <a:rPr sz="1200" dirty="0">
                <a:latin typeface="Calibri"/>
                <a:cs typeface="Calibri"/>
              </a:rPr>
              <a:t>Тренажерный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зал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(для</a:t>
            </a:r>
            <a:r>
              <a:rPr sz="1200" spc="-5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гостей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от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18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лет)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с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07:00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до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13:00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согласно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Правилам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посещения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Спортивного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клуба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«Сильные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люди»</a:t>
            </a:r>
            <a:endParaRPr sz="1200">
              <a:latin typeface="Calibri"/>
              <a:cs typeface="Calibri"/>
            </a:endParaRPr>
          </a:p>
          <a:p>
            <a:pPr marL="461645" indent="-220345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461645" algn="l"/>
              </a:tabLst>
            </a:pPr>
            <a:r>
              <a:rPr sz="1200" spc="-10" dirty="0">
                <a:latin typeface="Calibri"/>
                <a:cs typeface="Calibri"/>
              </a:rPr>
              <a:t>Охраняемая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автостоянка,</a:t>
            </a:r>
            <a:r>
              <a:rPr sz="1200" spc="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кроме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центрального</a:t>
            </a:r>
            <a:r>
              <a:rPr sz="1200" spc="1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входа</a:t>
            </a:r>
            <a:endParaRPr sz="1200">
              <a:latin typeface="Calibri"/>
              <a:cs typeface="Calibri"/>
            </a:endParaRPr>
          </a:p>
          <a:p>
            <a:pPr marL="461645" indent="-220345">
              <a:lnSpc>
                <a:spcPct val="100000"/>
              </a:lnSpc>
              <a:spcBef>
                <a:spcPts val="80"/>
              </a:spcBef>
              <a:buFont typeface="Symbol"/>
              <a:buChar char=""/>
              <a:tabLst>
                <a:tab pos="461645" algn="l"/>
              </a:tabLst>
            </a:pPr>
            <a:r>
              <a:rPr sz="1200" spc="-10" dirty="0">
                <a:latin typeface="Calibri"/>
                <a:cs typeface="Calibri"/>
              </a:rPr>
              <a:t>Мини-</a:t>
            </a:r>
            <a:r>
              <a:rPr sz="1200" dirty="0">
                <a:latin typeface="Calibri"/>
                <a:cs typeface="Calibri"/>
              </a:rPr>
              <a:t>бар с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безалкогольными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напитками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в номерах</a:t>
            </a:r>
            <a:r>
              <a:rPr sz="1200" spc="-10" dirty="0">
                <a:latin typeface="Calibri"/>
                <a:cs typeface="Calibri"/>
              </a:rPr>
              <a:t> категории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Люкс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при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заезде </a:t>
            </a:r>
            <a:r>
              <a:rPr sz="1200" spc="-10" dirty="0">
                <a:latin typeface="Calibri"/>
                <a:cs typeface="Calibri"/>
              </a:rPr>
              <a:t>Гостя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10"/>
              </a:lnSpc>
            </a:pPr>
            <a:fld id="{81D60167-4931-47E6-BA6A-407CBD079E47}" type="slidenum">
              <a:rPr spc="-50" dirty="0"/>
              <a:t>3</a:t>
            </a:fld>
            <a:endParaRPr spc="-50" dirty="0"/>
          </a:p>
        </p:txBody>
      </p:sp>
      <p:sp>
        <p:nvSpPr>
          <p:cNvPr id="2" name="object 2"/>
          <p:cNvSpPr txBox="1"/>
          <p:nvPr/>
        </p:nvSpPr>
        <p:spPr>
          <a:xfrm>
            <a:off x="3967988" y="659383"/>
            <a:ext cx="29711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Calibri"/>
                <a:cs typeface="Calibri"/>
              </a:rPr>
              <a:t>СТОИМОСТЬ</a:t>
            </a:r>
            <a:r>
              <a:rPr sz="1200" b="1" spc="-5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ДОПОЛНИТЕЛЬНОГО</a:t>
            </a:r>
            <a:r>
              <a:rPr sz="1200" b="1" dirty="0">
                <a:latin typeface="Calibri"/>
                <a:cs typeface="Calibri"/>
              </a:rPr>
              <a:t> </a:t>
            </a:r>
            <a:r>
              <a:rPr sz="1200" b="1" spc="-10" dirty="0">
                <a:latin typeface="Calibri"/>
                <a:cs typeface="Calibri"/>
              </a:rPr>
              <a:t>ПИТАНИЯ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599944" y="865632"/>
          <a:ext cx="5701029" cy="800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9820"/>
                <a:gridCol w="1619884"/>
                <a:gridCol w="1711325"/>
              </a:tblGrid>
              <a:tr h="223520">
                <a:tc>
                  <a:txBody>
                    <a:bodyPr/>
                    <a:lstStyle/>
                    <a:p>
                      <a:pPr marL="68580">
                        <a:lnSpc>
                          <a:spcPts val="1405"/>
                        </a:lnSpc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Гость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Обед</a:t>
                      </a:r>
                      <a:r>
                        <a:rPr sz="12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руб/чел/сут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Ужин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руб/чел/сут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1770">
                <a:tc>
                  <a:txBody>
                    <a:bodyPr/>
                    <a:lstStyle/>
                    <a:p>
                      <a:pPr marL="68580">
                        <a:lnSpc>
                          <a:spcPts val="1405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Взрослый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и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ребенок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лет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200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100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1770">
                <a:tc>
                  <a:txBody>
                    <a:bodyPr/>
                    <a:lstStyle/>
                    <a:p>
                      <a:pPr marL="68580">
                        <a:lnSpc>
                          <a:spcPts val="1405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Ребенок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от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9,99</a:t>
                      </a:r>
                      <a:r>
                        <a:rPr sz="1200" b="1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лет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05"/>
                        </a:lnSpc>
                      </a:pPr>
                      <a:r>
                        <a:rPr sz="1200" spc="-25" dirty="0">
                          <a:latin typeface="Calibri"/>
                          <a:cs typeface="Calibri"/>
                        </a:rPr>
                        <a:t>600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405"/>
                        </a:lnSpc>
                      </a:pPr>
                      <a:r>
                        <a:rPr sz="1200" spc="-25" dirty="0">
                          <a:latin typeface="Calibri"/>
                          <a:cs typeface="Calibri"/>
                        </a:rPr>
                        <a:t>550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3040">
                <a:tc>
                  <a:txBody>
                    <a:bodyPr/>
                    <a:lstStyle/>
                    <a:p>
                      <a:pPr marL="68580">
                        <a:lnSpc>
                          <a:spcPts val="1405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Ребенок</a:t>
                      </a:r>
                      <a:r>
                        <a:rPr sz="1200" b="1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до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3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лет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405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Бесплатно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405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Бесплатно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580</Words>
  <Application>Microsoft Office PowerPoint</Application>
  <PresentationFormat>Произвольный</PresentationFormat>
  <Paragraphs>189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Гранд Отель «ЖЕМЧУЖИНА» 4* (г. Сочи, ул. Черноморская, д. 3)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Гранд Отель «ЖЕМЧУЖИНА» 4* (г. Сочи, ул. Черноморская, д. 3)</dc:title>
  <dc:creator>trumyantseva</dc:creator>
  <cp:lastModifiedBy>Panorama</cp:lastModifiedBy>
  <cp:revision>2</cp:revision>
  <dcterms:created xsi:type="dcterms:W3CDTF">2024-04-24T13:21:22Z</dcterms:created>
  <dcterms:modified xsi:type="dcterms:W3CDTF">2024-04-24T13:22:28Z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2024-04-24T00:00:00Z</vt:filetime>
  </property>
  <property fmtid="{D5CDD505-2E9C-101B-9397-08002B2CF9AE}" pid="3" name="Creator">
    <vt:lpwstr>Acrobat PDFMaker 21 для Word</vt:lpwstr>
  </property>
  <property fmtid="{D5CDD505-2E9C-101B-9397-08002B2CF9AE}" pid="4" name="LastSaved">
    <vt:filetime>2024-04-24T00:00:00Z</vt:filetime>
  </property>
  <property fmtid="{D5CDD505-2E9C-101B-9397-08002B2CF9AE}" pid="5" name="Producer">
    <vt:lpwstr>Adobe PDF Library 21.1.177</vt:lpwstr>
  </property>
  <property fmtid="{D5CDD505-2E9C-101B-9397-08002B2CF9AE}" pid="6" name="SourceModified">
    <vt:lpwstr>D:20240424114848</vt:lpwstr>
  </property>
</Properties>
</file>